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440" r:id="rId2"/>
    <p:sldId id="2441" r:id="rId3"/>
    <p:sldId id="260" r:id="rId4"/>
    <p:sldId id="2463" r:id="rId5"/>
    <p:sldId id="2464" r:id="rId6"/>
    <p:sldId id="2462" r:id="rId7"/>
    <p:sldId id="258" r:id="rId8"/>
    <p:sldId id="2434" r:id="rId9"/>
    <p:sldId id="2448" r:id="rId10"/>
    <p:sldId id="2467" r:id="rId11"/>
    <p:sldId id="2438" r:id="rId12"/>
    <p:sldId id="2442" r:id="rId13"/>
    <p:sldId id="2439" r:id="rId14"/>
    <p:sldId id="2468" r:id="rId15"/>
    <p:sldId id="2469" r:id="rId16"/>
    <p:sldId id="2470" r:id="rId17"/>
    <p:sldId id="2465" r:id="rId18"/>
    <p:sldId id="2451" r:id="rId19"/>
    <p:sldId id="2449" r:id="rId20"/>
    <p:sldId id="2453" r:id="rId21"/>
    <p:sldId id="2454" r:id="rId22"/>
    <p:sldId id="2444" r:id="rId23"/>
    <p:sldId id="2456" r:id="rId24"/>
    <p:sldId id="2455" r:id="rId25"/>
    <p:sldId id="2446" r:id="rId26"/>
    <p:sldId id="2447" r:id="rId27"/>
    <p:sldId id="2443" r:id="rId28"/>
    <p:sldId id="2452" r:id="rId29"/>
    <p:sldId id="2461" r:id="rId30"/>
    <p:sldId id="2460" r:id="rId31"/>
    <p:sldId id="25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B30"/>
    <a:srgbClr val="04C043"/>
    <a:srgbClr val="05D74D"/>
    <a:srgbClr val="2F3342"/>
    <a:srgbClr val="C0F400"/>
    <a:srgbClr val="05EE5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85146" autoAdjust="0"/>
  </p:normalViewPr>
  <p:slideViewPr>
    <p:cSldViewPr snapToGrid="0">
      <p:cViewPr varScale="1">
        <p:scale>
          <a:sx n="94" d="100"/>
          <a:sy n="94" d="100"/>
        </p:scale>
        <p:origin x="109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2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8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networking options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GB port availability - When would you choose to configure the cluster as direct-connect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70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4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Largest cache drive that makes sense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 70/30 read/write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cases – size should be at least 10% of total VM consumed size for cluster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DVS allows for easy management as well as use of NIOC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 is your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2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DVS allows for easy management as well as use of NIOC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4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order I found that has the smoothest deployment</a:t>
            </a:r>
          </a:p>
          <a:p>
            <a:endParaRPr lang="en-US" dirty="0"/>
          </a:p>
          <a:p>
            <a:r>
              <a:rPr lang="en-US" dirty="0"/>
              <a:t>High-level view of the build and configuration steps – touching on gotchas</a:t>
            </a:r>
          </a:p>
          <a:p>
            <a:endParaRPr lang="en-US" dirty="0"/>
          </a:p>
          <a:p>
            <a:r>
              <a:rPr lang="en-US" dirty="0"/>
              <a:t>Don’t forget to document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8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controller can’t do </a:t>
            </a:r>
            <a:r>
              <a:rPr lang="en-US" dirty="0" err="1"/>
              <a:t>passthru</a:t>
            </a:r>
            <a:r>
              <a:rPr lang="en-US" dirty="0"/>
              <a:t>, RAID 0 configuration will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5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2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0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VMK for vSAN on each host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5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52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80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default, witness traffic from the hosts travels  across the </a:t>
            </a:r>
            <a:r>
              <a:rPr lang="en-US" dirty="0" err="1"/>
              <a:t>vsan</a:t>
            </a:r>
            <a:r>
              <a:rPr lang="en-US" dirty="0"/>
              <a:t> network – in a direct connect scenario, that network is not routable. The witness traffic needs to be re-routed.</a:t>
            </a:r>
          </a:p>
          <a:p>
            <a:endParaRPr lang="en-US" dirty="0"/>
          </a:p>
          <a:p>
            <a:r>
              <a:rPr lang="en-US" dirty="0"/>
              <a:t>Vmk0 is the management network,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57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Admission control 50% reserved due to the mirrored, RAID-1, FTT=1 nature of the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7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89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29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85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vSAN 6.7 U1 Deep Dive book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use a single blog post/source, pull info from multiple sources and community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9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4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3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7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health checks use vSAN telemetry data and give the added benefit of HCL checks, improved debugging,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2" r:id="rId9"/>
    <p:sldLayoutId id="2147483669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blog.wesmillir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vmware.com/content/dam/digitalmarketing/vmware/en/pdf/products/vsan/vmware-vsan-66-licensing-guide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llow-bricks.com/2016/05/17/600gb-write-buffer-limit-vsan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cormachogan.com/2015/05/19/vsan-6-0-part-10-10-cache-recommendation-for-af-vsa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code.vmware.com/samples/5539" TargetMode="Externa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hub.vmware.com/t/vmware-vsan/vsan-2-node-guide/witness-traffic-separation-wts-2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llow-bricks.com/2017/11/08/vsphere-ha-heartbeat-datastores-isolation-address-vsa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6808&amp;clcid=0x40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rmachogan.com/vsan/" TargetMode="External"/><Relationship Id="rId3" Type="http://schemas.openxmlformats.org/officeDocument/2006/relationships/image" Target="../media/image37.jpg"/><Relationship Id="rId7" Type="http://schemas.openxmlformats.org/officeDocument/2006/relationships/hyperlink" Target="https://blogs.vmware.com/virtualblock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ragehub.vmware.com/" TargetMode="External"/><Relationship Id="rId11" Type="http://schemas.openxmlformats.org/officeDocument/2006/relationships/hyperlink" Target="https://blog.wesmilliron.com/2018/12/associating-an-naa-id-with-physical-drive-bay-location-on-hpe-servers-running-esxi-6-7/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blog.wesmilliron.com/2018/12/building-a-2-node-direct-connect-vsan-6-7-cluster-for-robo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blog.wesmilliron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wesmilliro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abs.vmware.com/flings/vsan-hardware-compatibility-list-checker" TargetMode="External"/><Relationship Id="rId4" Type="http://schemas.openxmlformats.org/officeDocument/2006/relationships/hyperlink" Target="https://www.vmware.com/resources/compatibility/search.php?deviceCategory=vsa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oragehub.vmware.com/t/vmware-vsan/vsan-2-node-guide/networking-and-latency-requirements-4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-30721" y="0"/>
            <a:ext cx="12350540" cy="6858000"/>
          </a:xfrm>
        </p:spPr>
      </p:pic>
      <p:grpSp>
        <p:nvGrpSpPr>
          <p:cNvPr id="12" name="Group 1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01DF86-6B00-49D3-9EFB-456055F79899}"/>
              </a:ext>
            </a:extLst>
          </p:cNvPr>
          <p:cNvGrpSpPr/>
          <p:nvPr/>
        </p:nvGrpSpPr>
        <p:grpSpPr>
          <a:xfrm flipH="1" flipV="1">
            <a:off x="5025319" y="609597"/>
            <a:ext cx="6668370" cy="5504793"/>
            <a:chOff x="1053564" y="495495"/>
            <a:chExt cx="4903961" cy="55047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605614" y="1227015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white accent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1053564" y="495495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8" y="1485533"/>
            <a:ext cx="5134805" cy="1769608"/>
          </a:xfrm>
        </p:spPr>
        <p:txBody>
          <a:bodyPr>
            <a:normAutofit/>
          </a:bodyPr>
          <a:lstStyle/>
          <a:p>
            <a:r>
              <a:rPr lang="en-US" sz="2800" cap="none" spc="0" dirty="0">
                <a:solidFill>
                  <a:schemeClr val="bg1"/>
                </a:solidFill>
                <a:latin typeface="+mn-lt"/>
              </a:rPr>
              <a:t>Lessons Learned While Deploying vSAN Two-Node Clusters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6558884" y="3101418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0" dirty="0"/>
              <a:t>Wes Milliron – Systems Engineer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AFA680C-792F-47DF-9D4F-63F7FBCDAE01}"/>
              </a:ext>
            </a:extLst>
          </p:cNvPr>
          <p:cNvSpPr txBox="1">
            <a:spLocks/>
          </p:cNvSpPr>
          <p:nvPr/>
        </p:nvSpPr>
        <p:spPr>
          <a:xfrm>
            <a:off x="6591103" y="3754431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-150" dirty="0"/>
              <a:t>@wesmilliron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CBAB6-4C5A-483B-9CE0-9CE7284BE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29" y="3798452"/>
            <a:ext cx="321638" cy="321638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721634-AEE9-40AE-88C0-395919E54294}"/>
              </a:ext>
            </a:extLst>
          </p:cNvPr>
          <p:cNvSpPr txBox="1">
            <a:spLocks/>
          </p:cNvSpPr>
          <p:nvPr/>
        </p:nvSpPr>
        <p:spPr>
          <a:xfrm>
            <a:off x="6480353" y="413639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-150" dirty="0">
                <a:solidFill>
                  <a:srgbClr val="04C04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blog.wesmilliron.com</a:t>
            </a:r>
            <a:endParaRPr lang="en-US" sz="2400" spc="-150" dirty="0">
              <a:solidFill>
                <a:srgbClr val="04C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5834" y="2072640"/>
            <a:ext cx="5138056" cy="387096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/>
              <a:t>For vSAN versions 6.6 and later, unicast is fully supported for vSAN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vSAN 6.6 Requires at least </a:t>
            </a:r>
            <a:r>
              <a:rPr lang="en-US" sz="2200" dirty="0" err="1"/>
              <a:t>ESXi</a:t>
            </a:r>
            <a:r>
              <a:rPr lang="en-US" sz="2200" dirty="0"/>
              <a:t> 6.5.0d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Try to avoid earlier versions</a:t>
            </a:r>
          </a:p>
          <a:p>
            <a:endParaRPr lang="en-US" sz="2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88" y="914400"/>
            <a:ext cx="5138057" cy="979308"/>
          </a:xfrm>
        </p:spPr>
        <p:txBody>
          <a:bodyPr/>
          <a:lstStyle/>
          <a:p>
            <a:r>
              <a:rPr lang="en-US" cap="none" dirty="0"/>
              <a:t>vSphere and vSAN Versions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0CBA50F-A40B-4C6F-9D50-D79DF0956D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406640" y="303527"/>
            <a:ext cx="4236720" cy="6250945"/>
          </a:xfrm>
          <a:ln w="25400">
            <a:solidFill>
              <a:srgbClr val="038B30"/>
            </a:solidFill>
          </a:ln>
        </p:spPr>
      </p:pic>
    </p:spTree>
    <p:extLst>
      <p:ext uri="{BB962C8B-B14F-4D97-AF65-F5344CB8AC3E}">
        <p14:creationId xmlns:p14="http://schemas.microsoft.com/office/powerpoint/2010/main" val="157000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1170039" y="835742"/>
            <a:ext cx="10520516" cy="5632561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1377396" y="1061885"/>
            <a:ext cx="9782217" cy="4960373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1672685" y="1198880"/>
            <a:ext cx="9349276" cy="4597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algn="ctr"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Requirements | Cluster Witness</a:t>
            </a: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600" b="1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600" b="1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One witness per cluster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Maintains quorum and data accessibility of the cluster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Contains witness components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Does not contribute CPU/RAM/Storage to cluster</a:t>
            </a: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/>
              </a:solidFill>
              <a:ea typeface="Bebas"/>
              <a:cs typeface="Gill Sans" panose="020B0502020104020203" pitchFamily="34" charset="-79"/>
              <a:sym typeface="Bebas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/>
                </a:solidFill>
                <a:ea typeface="Bebas"/>
                <a:cs typeface="Gill Sans" panose="020B0502020104020203" pitchFamily="34" charset="-79"/>
                <a:sym typeface="Bebas"/>
              </a:rPr>
              <a:t>Witness OVA exclusively for 2-node and stretched cluster vSAN</a:t>
            </a: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600" dirty="0">
              <a:solidFill>
                <a:schemeClr val="bg1"/>
              </a:solidFill>
              <a:cs typeface="Gill Sans" panose="020B0502020104020203" pitchFamily="34" charset="-79"/>
            </a:endParaRP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600" dirty="0">
              <a:solidFill>
                <a:schemeClr val="bg1"/>
              </a:solidFill>
              <a:cs typeface="Gill Sans" panose="020B0502020104020203" pitchFamily="34" charset="-79"/>
            </a:endParaRP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600" dirty="0">
              <a:solidFill>
                <a:schemeClr val="bg1"/>
              </a:solidFill>
              <a:cs typeface="Gill Sans" panose="020B0502020104020203" pitchFamily="34" charset="-79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08" y="812007"/>
            <a:ext cx="4226024" cy="573989"/>
          </a:xfrm>
        </p:spPr>
        <p:txBody>
          <a:bodyPr/>
          <a:lstStyle/>
          <a:p>
            <a:r>
              <a:rPr lang="en-US" cap="none" dirty="0"/>
              <a:t>Licensing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533279"/>
            <a:ext cx="4622800" cy="4225719"/>
          </a:xfrm>
        </p:spPr>
        <p:txBody>
          <a:bodyPr>
            <a:normAutofit/>
          </a:bodyPr>
          <a:lstStyle/>
          <a:p>
            <a:r>
              <a:rPr lang="en-US" sz="2000" dirty="0"/>
              <a:t>Two licenses required:</a:t>
            </a:r>
          </a:p>
          <a:p>
            <a:pPr lvl="1"/>
            <a:r>
              <a:rPr lang="en-US" sz="2000" dirty="0"/>
              <a:t>One for vSphere (hosts)</a:t>
            </a:r>
          </a:p>
          <a:p>
            <a:pPr lvl="1"/>
            <a:r>
              <a:rPr lang="en-US" sz="2000" dirty="0"/>
              <a:t>One for vSAN (cluster)</a:t>
            </a:r>
          </a:p>
          <a:p>
            <a:pPr lvl="1"/>
            <a:endParaRPr lang="en-US" sz="2000" dirty="0"/>
          </a:p>
          <a:p>
            <a:r>
              <a:rPr lang="en-US" sz="2000" dirty="0"/>
              <a:t>ROBO licenses have a 25 VM maximum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DRS requires a vSphere Enterprise license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A78E1D-A4FC-4BC9-B33C-E82ACBD8E29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5934095" y="1083872"/>
            <a:ext cx="5976784" cy="46902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3F480F-7141-4D1D-8B26-61F71140EACF}"/>
              </a:ext>
            </a:extLst>
          </p:cNvPr>
          <p:cNvSpPr txBox="1">
            <a:spLocks/>
          </p:cNvSpPr>
          <p:nvPr/>
        </p:nvSpPr>
        <p:spPr>
          <a:xfrm>
            <a:off x="6809475" y="525012"/>
            <a:ext cx="4226024" cy="57398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hlinkClick r:id="rId4"/>
              </a:rPr>
              <a:t>vSAN License Options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50775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509155" y="177160"/>
            <a:ext cx="10517434" cy="6389895"/>
            <a:chOff x="702067" y="177160"/>
            <a:chExt cx="5199656" cy="6389895"/>
          </a:xfrm>
        </p:grpSpPr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067" y="177160"/>
              <a:ext cx="5199656" cy="63898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902414" y="540327"/>
              <a:ext cx="4753534" cy="57767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60041" y="735884"/>
              <a:ext cx="4516209" cy="533178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76" y="584631"/>
            <a:ext cx="6669887" cy="1251960"/>
          </a:xfrm>
        </p:spPr>
        <p:txBody>
          <a:bodyPr>
            <a:normAutofit/>
          </a:bodyPr>
          <a:lstStyle/>
          <a:p>
            <a:r>
              <a:rPr lang="en-US" sz="3200" cap="none" spc="0" dirty="0"/>
              <a:t>Design | Limiting Factors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62544" y="1667435"/>
            <a:ext cx="7943572" cy="421382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spc="0" dirty="0">
                <a:latin typeface="+mn-lt"/>
              </a:rPr>
              <a:t>Determine your limiting factors: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spc="0" dirty="0"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Budget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bg1"/>
                </a:solidFill>
                <a:latin typeface="+mn-lt"/>
              </a:rPr>
              <a:t>Site networking </a:t>
            </a:r>
            <a:r>
              <a:rPr lang="en-US" sz="2400" dirty="0">
                <a:solidFill>
                  <a:schemeClr val="bg1"/>
                </a:solidFill>
              </a:rPr>
              <a:t>options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spc="0" dirty="0">
              <a:solidFill>
                <a:schemeClr val="bg1"/>
              </a:solidFill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Witness location and networking</a:t>
            </a:r>
          </a:p>
          <a:p>
            <a:pPr marL="0" lvl="1"/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Capacity 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Hardware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Networking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1E3E38-E129-4926-9590-F435214ED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963" y="1210611"/>
            <a:ext cx="1905266" cy="190526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509155" y="177160"/>
            <a:ext cx="10517434" cy="6389895"/>
            <a:chOff x="702067" y="177160"/>
            <a:chExt cx="5199656" cy="6389895"/>
          </a:xfrm>
        </p:grpSpPr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067" y="177160"/>
              <a:ext cx="5199656" cy="63898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902414" y="540327"/>
              <a:ext cx="4753534" cy="57767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60041" y="735884"/>
              <a:ext cx="4516209" cy="533178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76" y="584631"/>
            <a:ext cx="6669887" cy="1251960"/>
          </a:xfrm>
        </p:spPr>
        <p:txBody>
          <a:bodyPr>
            <a:normAutofit/>
          </a:bodyPr>
          <a:lstStyle/>
          <a:p>
            <a:r>
              <a:rPr lang="en-US" sz="3200" cap="none" spc="0" dirty="0"/>
              <a:t>Design | Capacity Planning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62544" y="1667435"/>
            <a:ext cx="8131696" cy="421382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spc="0" dirty="0">
                <a:latin typeface="+mn-lt"/>
              </a:rPr>
              <a:t>Determine your limiting factors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Capacity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Hybrid or all-flash configuration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2-node clusters are limited to mirrored storage policies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Storage multiplier for mirrored policies is 2X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Hardware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Networking</a:t>
            </a:r>
          </a:p>
          <a:p>
            <a:pPr marL="0" lvl="1"/>
            <a:endParaRPr lang="en-US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1E3E38-E129-4926-9590-F435214ED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963" y="1210611"/>
            <a:ext cx="1905266" cy="190526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0982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509155" y="177160"/>
            <a:ext cx="10517434" cy="6389895"/>
            <a:chOff x="702067" y="177160"/>
            <a:chExt cx="5199656" cy="6389895"/>
          </a:xfrm>
        </p:grpSpPr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067" y="177160"/>
              <a:ext cx="5199656" cy="63898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902414" y="540327"/>
              <a:ext cx="4753534" cy="57767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60041" y="735884"/>
              <a:ext cx="4516209" cy="533178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76" y="584631"/>
            <a:ext cx="6669887" cy="1251960"/>
          </a:xfrm>
        </p:spPr>
        <p:txBody>
          <a:bodyPr>
            <a:normAutofit/>
          </a:bodyPr>
          <a:lstStyle/>
          <a:p>
            <a:r>
              <a:rPr lang="en-US" sz="3200" cap="none" spc="0" dirty="0"/>
              <a:t>Design | Hardware Considerations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62543" y="1574800"/>
            <a:ext cx="8265227" cy="4492867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spc="0" dirty="0">
                <a:latin typeface="+mn-lt"/>
              </a:rPr>
              <a:t>Determine your limiting factors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Capacity 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Hardware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7"/>
              </a:rPr>
              <a:t>Cache drive should be at least 10% of consumed storage</a:t>
            </a: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8"/>
              </a:rPr>
              <a:t>Write buffer is limited to 600 GB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3"/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SAS SSD vs M2 vs SD Card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Separate RAID controller for OS volume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Networking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1E3E38-E129-4926-9590-F435214ED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963" y="1210611"/>
            <a:ext cx="1905266" cy="190526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1357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509155" y="177160"/>
            <a:ext cx="10517434" cy="6389895"/>
            <a:chOff x="702067" y="177160"/>
            <a:chExt cx="5199656" cy="6389895"/>
          </a:xfrm>
        </p:grpSpPr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067" y="177160"/>
              <a:ext cx="5199656" cy="63898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902414" y="540327"/>
              <a:ext cx="4753534" cy="57767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60041" y="735884"/>
              <a:ext cx="4516209" cy="533178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76" y="584631"/>
            <a:ext cx="6669887" cy="1251960"/>
          </a:xfrm>
        </p:spPr>
        <p:txBody>
          <a:bodyPr>
            <a:normAutofit/>
          </a:bodyPr>
          <a:lstStyle/>
          <a:p>
            <a:r>
              <a:rPr lang="en-US" sz="3200" cap="none" spc="0" dirty="0"/>
              <a:t>Design | Networking Approach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62544" y="1667435"/>
            <a:ext cx="7943572" cy="421382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spc="0" dirty="0">
                <a:latin typeface="+mn-lt"/>
              </a:rPr>
              <a:t>Determine your limiting factors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Capacity 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Hardware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Networking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</a:endParaRP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Distributed Switch vs Standard </a:t>
            </a:r>
            <a:r>
              <a:rPr lang="en-US" sz="2400" dirty="0" err="1">
                <a:solidFill>
                  <a:schemeClr val="bg1"/>
                </a:solidFill>
              </a:rPr>
              <a:t>vSwitch</a:t>
            </a:r>
            <a:endParaRPr lang="en-US" sz="2400" dirty="0">
              <a:solidFill>
                <a:schemeClr val="bg1"/>
              </a:solidFill>
            </a:endParaRPr>
          </a:p>
          <a:p>
            <a:pPr marL="17145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NIOC</a:t>
            </a:r>
          </a:p>
          <a:p>
            <a:pPr marL="17145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Link Aggregation Groups (LAG)</a:t>
            </a:r>
          </a:p>
          <a:p>
            <a:pPr marL="17145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vCenter Portability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1E3E38-E129-4926-9590-F435214ED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3963" y="1210611"/>
            <a:ext cx="1905266" cy="190526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8031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D2843A6-32FC-44CB-ADD2-C2C1155ECA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91" b="291"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71016" y="20298"/>
            <a:ext cx="12227508" cy="6837702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364234" y="487680"/>
            <a:ext cx="7637356" cy="5882640"/>
            <a:chOff x="252032" y="-22763"/>
            <a:chExt cx="7324425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2" y="655467"/>
              <a:ext cx="6475341" cy="6074206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334" y="714289"/>
            <a:ext cx="6609256" cy="1508126"/>
          </a:xfrm>
        </p:spPr>
        <p:txBody>
          <a:bodyPr anchor="ctr">
            <a:normAutofit/>
          </a:bodyPr>
          <a:lstStyle/>
          <a:p>
            <a:r>
              <a:rPr lang="en-US" sz="3600" cap="none" dirty="0"/>
              <a:t>Build Summary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59" y="2001520"/>
            <a:ext cx="6261607" cy="35774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Build ESXi hosts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Configure DVS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Deploy vSAN Witness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Create Cluster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Configure vSAN</a:t>
            </a:r>
          </a:p>
        </p:txBody>
      </p:sp>
    </p:spTree>
    <p:extLst>
      <p:ext uri="{BB962C8B-B14F-4D97-AF65-F5344CB8AC3E}">
        <p14:creationId xmlns:p14="http://schemas.microsoft.com/office/powerpoint/2010/main" val="402998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1365A8D-9EC4-4C94-BB8D-771F4BF94A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-141" b="4933"/>
          <a:stretch/>
        </p:blipFill>
        <p:spPr>
          <a:xfrm>
            <a:off x="35508" y="0"/>
            <a:ext cx="12156492" cy="6858000"/>
          </a:xfr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0" y="20298"/>
            <a:ext cx="12192000" cy="6858000"/>
          </a:xfrm>
          <a:prstGeom prst="rect">
            <a:avLst/>
          </a:prstGeom>
          <a:solidFill>
            <a:srgbClr val="2F334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3441685" y="599440"/>
            <a:ext cx="7637356" cy="5882640"/>
            <a:chOff x="252032" y="-22763"/>
            <a:chExt cx="7324425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2" y="655467"/>
              <a:ext cx="6475341" cy="6074206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8415" y="742791"/>
            <a:ext cx="6609256" cy="1508126"/>
          </a:xfrm>
        </p:spPr>
        <p:txBody>
          <a:bodyPr anchor="ctr">
            <a:normAutofit/>
          </a:bodyPr>
          <a:lstStyle/>
          <a:p>
            <a:r>
              <a:rPr lang="en-US" sz="3600" cap="none" dirty="0"/>
              <a:t>Host Configuration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818" y="1987898"/>
            <a:ext cx="6261607" cy="35774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</a:rPr>
              <a:t>Build ESXi hosts using standard practices</a:t>
            </a:r>
          </a:p>
          <a:p>
            <a:pPr algn="l"/>
            <a:endParaRPr lang="en-US" spc="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</a:rPr>
              <a:t>RAID controllers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spc="0" dirty="0">
                <a:latin typeface="+mn-lt"/>
              </a:rPr>
              <a:t>assthrough mode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spc="0" dirty="0">
                <a:latin typeface="+mn-lt"/>
              </a:rPr>
              <a:t>rite caching disabled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FFFF00"/>
                </a:solidFill>
                <a:latin typeface="+mn-lt"/>
              </a:rPr>
              <a:t>Enable vMotion service on each host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FFFF00"/>
                </a:solidFill>
                <a:latin typeface="+mn-lt"/>
              </a:rPr>
              <a:t>Don’t forget NTP and Syslog!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5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3402535" y="-1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6668753" y="4175735"/>
            <a:ext cx="5523247" cy="2682265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3606291" y="-259909"/>
            <a:ext cx="4979414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Networking Configuration</a:t>
            </a:r>
            <a:endParaRPr lang="en-US" sz="1200" dirty="0"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236851" y="25400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D1D52A-8626-439D-9DA2-D013C3BB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95" y="1329367"/>
            <a:ext cx="7051997" cy="45161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638F54-7986-4F11-834F-22356D73E433}"/>
              </a:ext>
            </a:extLst>
          </p:cNvPr>
          <p:cNvSpPr/>
          <p:nvPr/>
        </p:nvSpPr>
        <p:spPr>
          <a:xfrm>
            <a:off x="236851" y="962896"/>
            <a:ext cx="4158244" cy="390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dirty="0">
                <a:solidFill>
                  <a:schemeClr val="bg1"/>
                </a:solidFill>
                <a:cs typeface="Gill Sans" panose="020B0502020104020203" pitchFamily="34" charset="-79"/>
              </a:rPr>
              <a:t>Distributed vSwitch Creation</a:t>
            </a: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b="1" dirty="0">
              <a:solidFill>
                <a:schemeClr val="bg1"/>
              </a:solidFill>
              <a:cs typeface="Gill Sans" panose="020B0502020104020203" pitchFamily="34" charset="-79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Number of uplinks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NIOC</a:t>
            </a:r>
          </a:p>
        </p:txBody>
      </p:sp>
    </p:spTree>
    <p:extLst>
      <p:ext uri="{BB962C8B-B14F-4D97-AF65-F5344CB8AC3E}">
        <p14:creationId xmlns:p14="http://schemas.microsoft.com/office/powerpoint/2010/main" val="349580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913161-6DBD-4BA1-B5D3-DFE509338A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91" b="291"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71015" y="20298"/>
            <a:ext cx="12263015" cy="6837702"/>
          </a:xfrm>
          <a:prstGeom prst="rect">
            <a:avLst/>
          </a:prstGeom>
          <a:solidFill>
            <a:srgbClr val="2F334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364234" y="487680"/>
            <a:ext cx="7637356" cy="5882640"/>
            <a:chOff x="252032" y="-22763"/>
            <a:chExt cx="7324425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2" y="655467"/>
              <a:ext cx="6475341" cy="6074206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334" y="714289"/>
            <a:ext cx="6609256" cy="1508126"/>
          </a:xfrm>
        </p:spPr>
        <p:txBody>
          <a:bodyPr anchor="ctr">
            <a:normAutofit/>
          </a:bodyPr>
          <a:lstStyle/>
          <a:p>
            <a:r>
              <a:rPr lang="en-US" sz="3600" cap="none" dirty="0"/>
              <a:t>Overview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59" y="2001520"/>
            <a:ext cx="6261607" cy="35774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What vSAN is and how it works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vSAN Requirements and Design Considerations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Configuration Summary with </a:t>
            </a:r>
            <a:r>
              <a:rPr lang="en-US" spc="0" dirty="0">
                <a:solidFill>
                  <a:srgbClr val="FFFF00"/>
                </a:solidFill>
                <a:latin typeface="+mn-lt"/>
              </a:rPr>
              <a:t>Gotchas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Unexpected Outcomes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pc="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pc="0" dirty="0">
                <a:latin typeface="+mn-l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3402535" y="-1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6668753" y="4175735"/>
            <a:ext cx="5523247" cy="2682265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3606291" y="-259909"/>
            <a:ext cx="4979414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Networking Configuration</a:t>
            </a:r>
            <a:endParaRPr lang="en-US" sz="1200" dirty="0"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236851" y="25400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638F54-7986-4F11-834F-22356D73E433}"/>
              </a:ext>
            </a:extLst>
          </p:cNvPr>
          <p:cNvSpPr/>
          <p:nvPr/>
        </p:nvSpPr>
        <p:spPr>
          <a:xfrm>
            <a:off x="1288568" y="1164118"/>
            <a:ext cx="3827592" cy="148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dirty="0">
                <a:solidFill>
                  <a:schemeClr val="bg1"/>
                </a:solidFill>
                <a:cs typeface="Gill Sans" panose="020B0502020104020203" pitchFamily="34" charset="-79"/>
              </a:rPr>
              <a:t>Management Port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51AE7-3874-4049-B110-5A8D9A49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9" y="2389782"/>
            <a:ext cx="5307311" cy="354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31E96-3E2F-4931-9902-FA91A8CC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884" y="2350538"/>
            <a:ext cx="5307311" cy="35822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D010-94B4-4208-8C77-6C0AB1983F54}"/>
              </a:ext>
            </a:extLst>
          </p:cNvPr>
          <p:cNvSpPr/>
          <p:nvPr/>
        </p:nvSpPr>
        <p:spPr>
          <a:xfrm>
            <a:off x="7742260" y="967967"/>
            <a:ext cx="2550557" cy="1873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dirty="0">
                <a:solidFill>
                  <a:schemeClr val="bg1"/>
                </a:solidFill>
                <a:cs typeface="Gill Sans" panose="020B0502020104020203" pitchFamily="34" charset="-79"/>
              </a:rPr>
              <a:t>vSAN Port Group </a:t>
            </a:r>
          </a:p>
        </p:txBody>
      </p:sp>
    </p:spTree>
    <p:extLst>
      <p:ext uri="{BB962C8B-B14F-4D97-AF65-F5344CB8AC3E}">
        <p14:creationId xmlns:p14="http://schemas.microsoft.com/office/powerpoint/2010/main" val="148333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3402535" y="-1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6668753" y="4175735"/>
            <a:ext cx="5523247" cy="2682265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3606291" y="-259909"/>
            <a:ext cx="4979414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Networking Configuration</a:t>
            </a:r>
            <a:endParaRPr lang="en-US" sz="1200" dirty="0"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236851" y="25400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638F54-7986-4F11-834F-22356D73E433}"/>
              </a:ext>
            </a:extLst>
          </p:cNvPr>
          <p:cNvSpPr/>
          <p:nvPr/>
        </p:nvSpPr>
        <p:spPr>
          <a:xfrm>
            <a:off x="467360" y="1144119"/>
            <a:ext cx="4815840" cy="390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dirty="0">
                <a:solidFill>
                  <a:schemeClr val="bg1"/>
                </a:solidFill>
                <a:cs typeface="Gill Sans" panose="020B0502020104020203" pitchFamily="34" charset="-79"/>
              </a:rPr>
              <a:t>vSAN VMK Creation</a:t>
            </a:r>
          </a:p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b="1" dirty="0">
              <a:solidFill>
                <a:schemeClr val="bg1"/>
              </a:solidFill>
              <a:cs typeface="Gill Sans" panose="020B0502020104020203" pitchFamily="34" charset="-79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Dedicated for vSAN traffic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dirty="0">
                <a:solidFill>
                  <a:srgbClr val="FFFF00"/>
                </a:solidFill>
              </a:rPr>
              <a:t>Remember the vSAN service!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9EF57-BDB4-4E95-B182-018FDB3E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09" y="1732399"/>
            <a:ext cx="5639587" cy="377242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F31C3FE-89BD-461C-B900-8C3D10C5BC5E}"/>
              </a:ext>
            </a:extLst>
          </p:cNvPr>
          <p:cNvSpPr/>
          <p:nvPr/>
        </p:nvSpPr>
        <p:spPr>
          <a:xfrm>
            <a:off x="8402320" y="4998720"/>
            <a:ext cx="924560" cy="223520"/>
          </a:xfrm>
          <a:prstGeom prst="rightArrow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50" y="753562"/>
            <a:ext cx="4226024" cy="573989"/>
          </a:xfrm>
        </p:spPr>
        <p:txBody>
          <a:bodyPr/>
          <a:lstStyle/>
          <a:p>
            <a:r>
              <a:rPr lang="en-US" cap="none" dirty="0"/>
              <a:t>Witness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327551"/>
            <a:ext cx="4704080" cy="5002129"/>
          </a:xfrm>
        </p:spPr>
        <p:txBody>
          <a:bodyPr>
            <a:normAutofit/>
          </a:bodyPr>
          <a:lstStyle/>
          <a:p>
            <a:r>
              <a:rPr lang="en-US" sz="2400" dirty="0"/>
              <a:t>Separate subnets for management and vSAN VMKs</a:t>
            </a:r>
          </a:p>
          <a:p>
            <a:endParaRPr lang="en-US" sz="800" dirty="0"/>
          </a:p>
          <a:p>
            <a:r>
              <a:rPr lang="en-US" sz="2400" dirty="0"/>
              <a:t>Set management IP, hostname, </a:t>
            </a:r>
            <a:r>
              <a:rPr lang="en-US" sz="2400" dirty="0" err="1"/>
              <a:t>etc</a:t>
            </a:r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Add witness host to vCenter</a:t>
            </a:r>
            <a:endParaRPr lang="en-US" sz="2000" dirty="0"/>
          </a:p>
          <a:p>
            <a:pPr lvl="1"/>
            <a:endParaRPr lang="en-US" sz="900" dirty="0"/>
          </a:p>
          <a:p>
            <a:r>
              <a:rPr lang="en-US" sz="2400" dirty="0"/>
              <a:t>Modify witness vSAN VMK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Override default gateway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3704AD-9C8C-4BC8-A5D9-79EA635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44" y="4271058"/>
            <a:ext cx="5647818" cy="2058622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2609C3F-482A-4034-BAC9-EEB3F63CEB91}"/>
              </a:ext>
            </a:extLst>
          </p:cNvPr>
          <p:cNvSpPr/>
          <p:nvPr/>
        </p:nvSpPr>
        <p:spPr>
          <a:xfrm>
            <a:off x="9157854" y="6116320"/>
            <a:ext cx="504305" cy="121920"/>
          </a:xfrm>
          <a:prstGeom prst="rightArrow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05AC8-DD6B-4793-B423-D0A255DC3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278" y="302204"/>
            <a:ext cx="5256202" cy="3853185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</p:spTree>
    <p:extLst>
      <p:ext uri="{BB962C8B-B14F-4D97-AF65-F5344CB8AC3E}">
        <p14:creationId xmlns:p14="http://schemas.microsoft.com/office/powerpoint/2010/main" val="56857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213360" y="177160"/>
            <a:ext cx="11734799" cy="6538600"/>
            <a:chOff x="702067" y="177160"/>
            <a:chExt cx="5199656" cy="6389895"/>
          </a:xfrm>
        </p:grpSpPr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67" y="177160"/>
              <a:ext cx="5199656" cy="63898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902414" y="540327"/>
              <a:ext cx="4753534" cy="577672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60041" y="735884"/>
              <a:ext cx="4516209" cy="533178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sz="2400" dirty="0"/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/>
                <a:t>Create cluster object in vCenter with </a:t>
              </a:r>
              <a:r>
                <a:rPr lang="en-US" sz="2400" dirty="0">
                  <a:solidFill>
                    <a:srgbClr val="FFFF00"/>
                  </a:solidFill>
                </a:rPr>
                <a:t>DRS and HA </a:t>
              </a:r>
              <a:r>
                <a:rPr lang="en-US" sz="2400" b="1" dirty="0">
                  <a:solidFill>
                    <a:srgbClr val="FFFF00"/>
                  </a:solidFill>
                </a:rPr>
                <a:t>disabled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8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8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Enable vSAN service on the cluster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Enable dedupe/compression if applicable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rgbClr val="FFFF00"/>
                  </a:solidFill>
                </a:rPr>
                <a:t>Claim vSAN disks for cache and capacity roles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hlinkClick r:id="rId5"/>
                </a:rPr>
                <a:t>Code to link NAA ID with Drive Bay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Select the deployed witness appliance as cluster witness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b="1" dirty="0">
                <a:solidFill>
                  <a:schemeClr val="bg1"/>
                </a:solidFill>
              </a:endParaRPr>
            </a:p>
            <a:p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76" y="584631"/>
            <a:ext cx="9933858" cy="969849"/>
          </a:xfrm>
        </p:spPr>
        <p:txBody>
          <a:bodyPr>
            <a:normAutofit/>
          </a:bodyPr>
          <a:lstStyle/>
          <a:p>
            <a:r>
              <a:rPr lang="en-US" sz="3200" cap="none" spc="0" dirty="0"/>
              <a:t>vSAN Cluster Creation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66C7A1-9EC6-4325-8D28-D738A7977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725"/>
          <a:stretch/>
        </p:blipFill>
        <p:spPr>
          <a:xfrm>
            <a:off x="6945369" y="1933806"/>
            <a:ext cx="4291592" cy="1772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E338DD-60D3-4740-97BC-F1550942B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315" y="3992880"/>
            <a:ext cx="6928417" cy="15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6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09A5C9-DD19-465F-BF0C-494EB84BAF34}"/>
              </a:ext>
            </a:extLst>
          </p:cNvPr>
          <p:cNvSpPr/>
          <p:nvPr/>
        </p:nvSpPr>
        <p:spPr>
          <a:xfrm flipH="1">
            <a:off x="1950718" y="0"/>
            <a:ext cx="8290559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12" y="309643"/>
            <a:ext cx="8444369" cy="573989"/>
          </a:xfrm>
        </p:spPr>
        <p:txBody>
          <a:bodyPr/>
          <a:lstStyle/>
          <a:p>
            <a:r>
              <a:rPr lang="en-US" cap="none" dirty="0"/>
              <a:t>Required Extra Step for Direct-Connect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72" y="1213151"/>
            <a:ext cx="5459790" cy="5136849"/>
          </a:xfrm>
        </p:spPr>
        <p:txBody>
          <a:bodyPr>
            <a:noAutofit/>
          </a:bodyPr>
          <a:lstStyle/>
          <a:p>
            <a:r>
              <a:rPr lang="en-US" sz="2000" dirty="0"/>
              <a:t>Witness traffic must be re-routed out of the management VMK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Run from each VM host - not witness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Information on Witness Traffic Separation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Troubleshoot with </a:t>
            </a:r>
            <a:r>
              <a:rPr lang="en-US" sz="2000" dirty="0" err="1"/>
              <a:t>vmkping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3A9C9-BDDB-499B-8E6C-D2866010B51C}"/>
              </a:ext>
            </a:extLst>
          </p:cNvPr>
          <p:cNvSpPr txBox="1"/>
          <p:nvPr/>
        </p:nvSpPr>
        <p:spPr>
          <a:xfrm>
            <a:off x="402147" y="3447803"/>
            <a:ext cx="58673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esxcli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vsan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network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ip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add -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vmk0 –T=witness</a:t>
            </a:r>
          </a:p>
        </p:txBody>
      </p:sp>
      <p:sp>
        <p:nvSpPr>
          <p:cNvPr id="8" name="Rectangle 7" descr="Open white square background accent">
            <a:extLst>
              <a:ext uri="{FF2B5EF4-FFF2-40B4-BE49-F238E27FC236}">
                <a16:creationId xmlns:a16="http://schemas.microsoft.com/office/drawing/2014/main" id="{61BEF738-4DAC-44B7-A68E-23B13ECEC335}"/>
              </a:ext>
            </a:extLst>
          </p:cNvPr>
          <p:cNvSpPr/>
          <p:nvPr/>
        </p:nvSpPr>
        <p:spPr>
          <a:xfrm flipH="1">
            <a:off x="236851" y="25400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A68F3-13B8-4E38-A076-30EBA9F2FDAE}"/>
              </a:ext>
            </a:extLst>
          </p:cNvPr>
          <p:cNvSpPr txBox="1"/>
          <p:nvPr/>
        </p:nvSpPr>
        <p:spPr>
          <a:xfrm>
            <a:off x="656147" y="5782914"/>
            <a:ext cx="58673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vmkping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&lt;IP of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vsan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VMK on target&gt; -I vmk1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9CC3A-4887-4A75-8EA9-2CB4D2212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72" y="1060397"/>
            <a:ext cx="5469356" cy="4009443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</p:spTree>
    <p:extLst>
      <p:ext uri="{BB962C8B-B14F-4D97-AF65-F5344CB8AC3E}">
        <p14:creationId xmlns:p14="http://schemas.microsoft.com/office/powerpoint/2010/main" val="315647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1" y="522652"/>
            <a:ext cx="3464717" cy="823912"/>
          </a:xfrm>
        </p:spPr>
        <p:txBody>
          <a:bodyPr/>
          <a:lstStyle/>
          <a:p>
            <a:r>
              <a:rPr lang="en-US" dirty="0"/>
              <a:t>Finishing Touches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1346564"/>
            <a:ext cx="3464717" cy="5165084"/>
          </a:xfrm>
        </p:spPr>
        <p:txBody>
          <a:bodyPr>
            <a:noAutofit/>
          </a:bodyPr>
          <a:lstStyle/>
          <a:p>
            <a:r>
              <a:rPr lang="en-US" sz="2000" dirty="0"/>
              <a:t>Assign license to the cluster</a:t>
            </a:r>
          </a:p>
          <a:p>
            <a:endParaRPr lang="en-US" sz="2000" dirty="0"/>
          </a:p>
          <a:p>
            <a:r>
              <a:rPr lang="en-US" sz="2000" dirty="0"/>
              <a:t>Enable High Availability</a:t>
            </a:r>
          </a:p>
          <a:p>
            <a:pPr lvl="1"/>
            <a:r>
              <a:rPr lang="en-US" sz="2000" dirty="0"/>
              <a:t>Admission Control set to 50% reserved for CPU and Memory</a:t>
            </a:r>
          </a:p>
          <a:p>
            <a:pPr lvl="1"/>
            <a:r>
              <a:rPr lang="en-US" sz="2000" dirty="0">
                <a:hlinkClick r:id="rId3"/>
              </a:rPr>
              <a:t>Datastore </a:t>
            </a:r>
            <a:r>
              <a:rPr lang="en-US" sz="2000" dirty="0" err="1">
                <a:hlinkClick r:id="rId3"/>
              </a:rPr>
              <a:t>heartbeating</a:t>
            </a:r>
            <a:r>
              <a:rPr lang="en-US" sz="2000" dirty="0">
                <a:hlinkClick r:id="rId3"/>
              </a:rPr>
              <a:t> is not enabled by default on vSAN </a:t>
            </a:r>
            <a:r>
              <a:rPr lang="en-US" sz="2000" dirty="0" err="1">
                <a:hlinkClick r:id="rId3"/>
              </a:rPr>
              <a:t>datstores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399" y="522652"/>
            <a:ext cx="3464717" cy="823912"/>
          </a:xfrm>
        </p:spPr>
        <p:txBody>
          <a:bodyPr/>
          <a:lstStyle/>
          <a:p>
            <a:r>
              <a:rPr lang="en-US" dirty="0"/>
              <a:t>Patching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346564"/>
            <a:ext cx="3464717" cy="5165084"/>
          </a:xfrm>
        </p:spPr>
        <p:txBody>
          <a:bodyPr>
            <a:noAutofit/>
          </a:bodyPr>
          <a:lstStyle/>
          <a:p>
            <a:r>
              <a:rPr lang="en-US" sz="2000" dirty="0"/>
              <a:t>Without DRS, VMs need to be manually migrated</a:t>
            </a:r>
          </a:p>
          <a:p>
            <a:endParaRPr lang="en-US" sz="2000" dirty="0"/>
          </a:p>
          <a:p>
            <a:r>
              <a:rPr lang="en-US" sz="2000" dirty="0"/>
              <a:t>Hosts and witnesses must be at the same patch level</a:t>
            </a:r>
          </a:p>
          <a:p>
            <a:endParaRPr lang="en-US" sz="2000" dirty="0"/>
          </a:p>
          <a:p>
            <a:r>
              <a:rPr lang="en-US" sz="2000" dirty="0"/>
              <a:t>Upgrade the vSAN on-disk format version after entire cluster is patched</a:t>
            </a:r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AB5EB4-AB35-483C-83F3-D22761F6FCF9}"/>
              </a:ext>
            </a:extLst>
          </p:cNvPr>
          <p:cNvSpPr/>
          <p:nvPr/>
        </p:nvSpPr>
        <p:spPr>
          <a:xfrm>
            <a:off x="4091939" y="346351"/>
            <a:ext cx="4008121" cy="6165297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04FD854-141C-408C-879D-92E07B00AD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4264365" y="1473088"/>
            <a:ext cx="3663268" cy="3663268"/>
          </a:xfrm>
          <a:noFill/>
        </p:spPr>
      </p:pic>
    </p:spTree>
    <p:extLst>
      <p:ext uri="{BB962C8B-B14F-4D97-AF65-F5344CB8AC3E}">
        <p14:creationId xmlns:p14="http://schemas.microsoft.com/office/powerpoint/2010/main" val="2491415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080" y="2382232"/>
            <a:ext cx="4947920" cy="339674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Able to drill down into potential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Automatically remediate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Online health checks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967258"/>
            <a:ext cx="5138057" cy="979308"/>
          </a:xfrm>
        </p:spPr>
        <p:txBody>
          <a:bodyPr/>
          <a:lstStyle/>
          <a:p>
            <a:r>
              <a:rPr lang="en-US" cap="none" dirty="0"/>
              <a:t>vSAN Health Check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183F301-EC5E-44E1-9751-626D32968B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096000" y="590494"/>
            <a:ext cx="5765254" cy="5677011"/>
          </a:xfrm>
        </p:spPr>
      </p:pic>
    </p:spTree>
    <p:extLst>
      <p:ext uri="{BB962C8B-B14F-4D97-AF65-F5344CB8AC3E}">
        <p14:creationId xmlns:p14="http://schemas.microsoft.com/office/powerpoint/2010/main" val="403344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086388" y="1250503"/>
            <a:ext cx="10404572" cy="6524863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Build and Ship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Stage environment in-house</a:t>
            </a: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Change IPs/DNS before shutdown</a:t>
            </a: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285750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Ship to remote site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Ship and Build</a:t>
            </a:r>
          </a:p>
          <a:p>
            <a:pPr marL="914400"/>
            <a:endParaRPr lang="en-US" dirty="0">
              <a:solidFill>
                <a:schemeClr val="bg1"/>
              </a:solidFill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Deliver to remote site</a:t>
            </a:r>
          </a:p>
          <a:p>
            <a:pPr marL="12001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 remotely</a:t>
            </a:r>
          </a:p>
          <a:p>
            <a:pPr marL="12001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Remote hands follow runbook</a:t>
            </a:r>
          </a:p>
          <a:p>
            <a:pPr marL="12001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u="sng" dirty="0">
              <a:solidFill>
                <a:schemeClr val="bg1"/>
              </a:solidFill>
            </a:endParaRPr>
          </a:p>
          <a:p>
            <a:pPr algn="ctr"/>
            <a:endParaRPr lang="en-US" sz="3200" u="sng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20186A-DC27-462F-ADE9-797CAD4CC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671" y="4421288"/>
            <a:ext cx="4018873" cy="1335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17E64D-3F1C-4F8D-B057-9DB3BC932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708" y="4421288"/>
            <a:ext cx="3583446" cy="1397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6957BD-0AE9-4AF2-AF00-A60983130178}"/>
              </a:ext>
            </a:extLst>
          </p:cNvPr>
          <p:cNvSpPr/>
          <p:nvPr/>
        </p:nvSpPr>
        <p:spPr>
          <a:xfrm flipH="1">
            <a:off x="3402535" y="-81281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52D16-AECB-470B-A7E6-A8265BD72CE0}"/>
              </a:ext>
            </a:extLst>
          </p:cNvPr>
          <p:cNvSpPr/>
          <p:nvPr/>
        </p:nvSpPr>
        <p:spPr>
          <a:xfrm>
            <a:off x="3987543" y="-325244"/>
            <a:ext cx="4216909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Deployment Strategies</a:t>
            </a:r>
            <a:endParaRPr lang="en-US" sz="1200" dirty="0">
              <a:latin typeface="+mj-lt"/>
            </a:endParaRPr>
          </a:p>
        </p:txBody>
      </p:sp>
      <p:sp>
        <p:nvSpPr>
          <p:cNvPr id="11" name="Rectangle 10" descr="Open white square background accent">
            <a:extLst>
              <a:ext uri="{FF2B5EF4-FFF2-40B4-BE49-F238E27FC236}">
                <a16:creationId xmlns:a16="http://schemas.microsoft.com/office/drawing/2014/main" id="{A2C6D813-71CC-4C1C-8831-F943C2D55A51}"/>
              </a:ext>
            </a:extLst>
          </p:cNvPr>
          <p:cNvSpPr/>
          <p:nvPr/>
        </p:nvSpPr>
        <p:spPr>
          <a:xfrm flipH="1">
            <a:off x="236851" y="17272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7352684" y="4919275"/>
            <a:ext cx="4666593" cy="1591098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7525407" y="5119693"/>
            <a:ext cx="4666593" cy="1738307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785348" y="4919275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Documentation</a:t>
            </a: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350997" y="347627"/>
            <a:ext cx="11490005" cy="6162745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C7D51E-0B99-4712-8F90-D020AA97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2" y="596461"/>
            <a:ext cx="5651825" cy="5665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138C12-1D25-448C-A0B0-E4C20CEF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41" y="618640"/>
            <a:ext cx="5500737" cy="40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AC690BD-6723-42A7-B03C-A377641858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13" b="1613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6568221" y="721360"/>
            <a:ext cx="5386926" cy="5872480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6834487" y="1016001"/>
            <a:ext cx="5357513" cy="5842000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010400" y="1016000"/>
            <a:ext cx="5019040" cy="548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Unexpected Outcomes</a:t>
            </a:r>
          </a:p>
          <a:p>
            <a:endParaRPr lang="en-US" sz="1200" dirty="0"/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Organizational culture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Aligning design and deployment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it once – do it right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153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cap="none" dirty="0">
                <a:latin typeface="+mj-lt"/>
              </a:rPr>
              <a:t>What is vSAN?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631" y="1704976"/>
            <a:ext cx="432084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Software-defined storage solution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Pools local storage from hosts into a single shared datastore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Policy-driven (SPBM) performance and protection control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400" dirty="0"/>
              <a:t>No hardware RAID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8B6037E-9C09-4552-BCC9-268920370C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5753773" y="1068596"/>
            <a:ext cx="5319933" cy="47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8A362CB-DE00-4FA6-98CD-4CDA2A1EB8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44" r="1744"/>
          <a:stretch>
            <a:fillRect/>
          </a:stretch>
        </p:blipFill>
        <p:spPr/>
      </p:pic>
      <p:grpSp>
        <p:nvGrpSpPr>
          <p:cNvPr id="2" name="Group 1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CC577CF-CED3-44B1-AC3E-05C2556B41F4}"/>
              </a:ext>
            </a:extLst>
          </p:cNvPr>
          <p:cNvGrpSpPr/>
          <p:nvPr/>
        </p:nvGrpSpPr>
        <p:grpSpPr>
          <a:xfrm>
            <a:off x="1077774" y="470280"/>
            <a:ext cx="7080706" cy="6163632"/>
            <a:chOff x="989742" y="789343"/>
            <a:chExt cx="5329123" cy="55951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510648" cy="498078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989742" y="789343"/>
              <a:ext cx="4878719" cy="5072416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accent square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8934" y="1088572"/>
              <a:ext cx="4807039" cy="5088391"/>
            </a:xfrm>
            <a:prstGeom prst="rect">
              <a:avLst/>
            </a:prstGeom>
          </p:spPr>
        </p:pic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42" y="905891"/>
            <a:ext cx="3327400" cy="1397364"/>
          </a:xfrm>
        </p:spPr>
        <p:txBody>
          <a:bodyPr/>
          <a:lstStyle/>
          <a:p>
            <a:r>
              <a:rPr lang="en-US" cap="none" dirty="0"/>
              <a:t>Resources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18639" y="2042160"/>
            <a:ext cx="5741398" cy="40335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>
                <a:hlinkClick r:id="rId6"/>
              </a:rPr>
              <a:t>Storage Hub - VMware</a:t>
            </a:r>
            <a:endParaRPr lang="en-US" spc="0" dirty="0"/>
          </a:p>
          <a:p>
            <a:pPr algn="l"/>
            <a:endParaRPr lang="en-US" spc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  <a:hlinkClick r:id="rId7"/>
              </a:rPr>
              <a:t>Virtual Blocks Blog</a:t>
            </a:r>
            <a:endParaRPr lang="en-US" spc="0" dirty="0">
              <a:latin typeface="+mn-lt"/>
            </a:endParaRPr>
          </a:p>
          <a:p>
            <a:pPr algn="l"/>
            <a:endParaRPr lang="en-US" spc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  <a:hlinkClick r:id="rId8"/>
              </a:rPr>
              <a:t>Cormac Hogan’s Blog</a:t>
            </a:r>
            <a:endParaRPr lang="en-US" spc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>
                <a:latin typeface="+mn-lt"/>
                <a:hlinkClick r:id="rId9"/>
              </a:rPr>
              <a:t>Wes </a:t>
            </a:r>
            <a:r>
              <a:rPr lang="en-US" spc="0" dirty="0" err="1">
                <a:latin typeface="+mn-lt"/>
                <a:hlinkClick r:id="rId9"/>
              </a:rPr>
              <a:t>Milliron’s</a:t>
            </a:r>
            <a:r>
              <a:rPr lang="en-US" spc="0" dirty="0">
                <a:latin typeface="+mn-lt"/>
                <a:hlinkClick r:id="rId9"/>
              </a:rPr>
              <a:t> Blog</a:t>
            </a:r>
            <a:endParaRPr lang="en-US" spc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10"/>
              </a:rPr>
              <a:t>Building a 2-Node Direct Connect vSAN Cluster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bg1"/>
                </a:solidFill>
                <a:hlinkClick r:id="rId11"/>
              </a:rPr>
              <a:t>Associating NAA ID with Physical Drive Bay</a:t>
            </a:r>
            <a:endParaRPr lang="en-US" spc="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pc="0" dirty="0">
              <a:latin typeface="+mn-lt"/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        </a:t>
            </a:r>
            <a:endParaRPr lang="en-US" sz="2400" b="1" spc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392DC-22CD-45AE-BED1-C2F1F59FA6E6}"/>
              </a:ext>
            </a:extLst>
          </p:cNvPr>
          <p:cNvSpPr txBox="1"/>
          <p:nvPr/>
        </p:nvSpPr>
        <p:spPr>
          <a:xfrm>
            <a:off x="8253720" y="4647841"/>
            <a:ext cx="397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Use the vCommunity!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6269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372" y="2238426"/>
            <a:ext cx="6609256" cy="856783"/>
          </a:xfrm>
        </p:spPr>
        <p:txBody>
          <a:bodyPr/>
          <a:lstStyle/>
          <a:p>
            <a:r>
              <a:rPr lang="en-US" cap="none" dirty="0"/>
              <a:t>Thank You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5E96208-6D74-4D39-B771-221FA01E8E61}"/>
              </a:ext>
            </a:extLst>
          </p:cNvPr>
          <p:cNvSpPr txBox="1">
            <a:spLocks/>
          </p:cNvSpPr>
          <p:nvPr/>
        </p:nvSpPr>
        <p:spPr>
          <a:xfrm>
            <a:off x="4108583" y="3237286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-150" dirty="0"/>
              <a:t>@wesmilliron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5A89A8-2C04-4006-90A2-375C8854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09" y="3291512"/>
            <a:ext cx="321638" cy="32163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D62155-0C21-4D6D-8F5E-33D5D688FC80}"/>
              </a:ext>
            </a:extLst>
          </p:cNvPr>
          <p:cNvSpPr txBox="1">
            <a:spLocks/>
          </p:cNvSpPr>
          <p:nvPr/>
        </p:nvSpPr>
        <p:spPr>
          <a:xfrm>
            <a:off x="3920044" y="3627203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-150" dirty="0">
                <a:solidFill>
                  <a:srgbClr val="04C0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blog.wesmilliron.com</a:t>
            </a:r>
            <a:endParaRPr lang="en-US" sz="2400" spc="-150" dirty="0">
              <a:solidFill>
                <a:srgbClr val="04C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4515CB2-27C6-47A8-A1D4-D959D04A5B55}"/>
              </a:ext>
            </a:extLst>
          </p:cNvPr>
          <p:cNvSpPr/>
          <p:nvPr userDrawn="1"/>
        </p:nvSpPr>
        <p:spPr>
          <a:xfrm flipH="1">
            <a:off x="909584" y="997383"/>
            <a:ext cx="3161727" cy="526677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5DC074-1597-4FAC-92B9-0DF6B037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714" y="1124404"/>
            <a:ext cx="2805465" cy="112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vSAN 2-Node Cluster</a:t>
            </a:r>
          </a:p>
          <a:p>
            <a:r>
              <a:rPr lang="en-US" sz="2000" dirty="0"/>
              <a:t>Supports 1 failure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73992B-BC1A-4216-B93F-C3854D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547" y="997383"/>
            <a:ext cx="2805464" cy="40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vSAN 3-Node Cluster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D72471-69AA-4D97-8C4F-F50C7536689A}"/>
              </a:ext>
            </a:extLst>
          </p:cNvPr>
          <p:cNvSpPr txBox="1">
            <a:spLocks/>
          </p:cNvSpPr>
          <p:nvPr/>
        </p:nvSpPr>
        <p:spPr>
          <a:xfrm>
            <a:off x="8665004" y="4795520"/>
            <a:ext cx="2931112" cy="563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vSAN 4+ Node Cluster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DB231-2E45-4705-B5E2-3F60A342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50" y="2124864"/>
            <a:ext cx="2722391" cy="3847512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FC6CD3-3C61-46AE-BD38-304225EC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25" y="228493"/>
            <a:ext cx="6100977" cy="2791544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D5A72F-99C7-4152-B81B-77FEE19961FC}"/>
              </a:ext>
            </a:extLst>
          </p:cNvPr>
          <p:cNvSpPr/>
          <p:nvPr/>
        </p:nvSpPr>
        <p:spPr>
          <a:xfrm flipH="1">
            <a:off x="0" y="0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A01BA6-1C22-4537-A583-0C2BD38F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25" y="3238519"/>
            <a:ext cx="6100977" cy="2958028"/>
          </a:xfrm>
          <a:prstGeom prst="rect">
            <a:avLst/>
          </a:prstGeom>
          <a:ln w="25400">
            <a:solidFill>
              <a:srgbClr val="038B3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B486020-27D6-4E61-8215-5655C8DA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70" y="0"/>
            <a:ext cx="5032756" cy="1124404"/>
          </a:xfrm>
        </p:spPr>
        <p:txBody>
          <a:bodyPr/>
          <a:lstStyle/>
          <a:p>
            <a:r>
              <a:rPr lang="en-US" sz="3200" cap="none" dirty="0"/>
              <a:t>Types Of vSAN Deployments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C50CBD1-8B40-4026-BA32-F0BAE93FEBE8}"/>
              </a:ext>
            </a:extLst>
          </p:cNvPr>
          <p:cNvSpPr txBox="1">
            <a:spLocks/>
          </p:cNvSpPr>
          <p:nvPr/>
        </p:nvSpPr>
        <p:spPr>
          <a:xfrm>
            <a:off x="7325095" y="224836"/>
            <a:ext cx="2805465" cy="873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vSAN 3-Node Cluster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Supports 1 failure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36D34B47-80FF-40C3-B9E5-75301CF9DDB4}"/>
              </a:ext>
            </a:extLst>
          </p:cNvPr>
          <p:cNvSpPr txBox="1">
            <a:spLocks/>
          </p:cNvSpPr>
          <p:nvPr/>
        </p:nvSpPr>
        <p:spPr>
          <a:xfrm>
            <a:off x="7613107" y="3315226"/>
            <a:ext cx="2931112" cy="9474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vSAN 4+ Node Cluster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Supports 2+ failures</a:t>
            </a:r>
          </a:p>
        </p:txBody>
      </p:sp>
    </p:spTree>
    <p:extLst>
      <p:ext uri="{BB962C8B-B14F-4D97-AF65-F5344CB8AC3E}">
        <p14:creationId xmlns:p14="http://schemas.microsoft.com/office/powerpoint/2010/main" val="22647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3402535" y="-1"/>
            <a:ext cx="5386926" cy="890119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 descr="Gray box accent behind title box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6668753" y="4175735"/>
            <a:ext cx="5523247" cy="2682265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3606291" y="-259909"/>
            <a:ext cx="4979414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algn="ctr"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Disk Groups</a:t>
            </a:r>
            <a:endParaRPr lang="en-US" sz="1200" dirty="0"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0" name="Rectangle 9" descr="Open white square background accent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236851" y="254000"/>
            <a:ext cx="11718295" cy="6349999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4FCB266F-7245-43B2-96C3-1BDFF116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12" y="1722353"/>
            <a:ext cx="7105650" cy="3667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B550-D429-4F85-88FC-94CFB9F1001F}"/>
              </a:ext>
            </a:extLst>
          </p:cNvPr>
          <p:cNvSpPr txBox="1"/>
          <p:nvPr/>
        </p:nvSpPr>
        <p:spPr>
          <a:xfrm>
            <a:off x="601932" y="1722353"/>
            <a:ext cx="38404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Logical grouping of physical disks on a 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Each disk group has 1 SSD for cache, and 1 or more capacity disks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 least 2 disk groups recommended per host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6B7D-B395-4CED-96E3-53B0363AE4EC}"/>
              </a:ext>
            </a:extLst>
          </p:cNvPr>
          <p:cNvSpPr txBox="1"/>
          <p:nvPr/>
        </p:nvSpPr>
        <p:spPr>
          <a:xfrm>
            <a:off x="6752167" y="1383374"/>
            <a:ext cx="269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Hybrid vSAN Host</a:t>
            </a:r>
          </a:p>
        </p:txBody>
      </p:sp>
    </p:spTree>
    <p:extLst>
      <p:ext uri="{BB962C8B-B14F-4D97-AF65-F5344CB8AC3E}">
        <p14:creationId xmlns:p14="http://schemas.microsoft.com/office/powerpoint/2010/main" val="371857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8C06-EFBA-4EAD-B01F-714DCC4C5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360" y="1219200"/>
            <a:ext cx="6126479" cy="51003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vSAN is object-based distributed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Objects are split into components, which are distributed across the hosts in the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Component count is determined by object size/policy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Failures to Tolerate (FTT)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“RAID” 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Disk Stripes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Maximum component size of 255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50% of an objects components must be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486020-27D6-4E61-8215-5655C8DA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82" y="150426"/>
            <a:ext cx="5138057" cy="979308"/>
          </a:xfrm>
        </p:spPr>
        <p:txBody>
          <a:bodyPr/>
          <a:lstStyle/>
          <a:p>
            <a:r>
              <a:rPr lang="en-US" cap="none" dirty="0"/>
              <a:t>Objects and Components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ED85067-8F43-4398-A5D6-3BAF679C69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366000" y="1296808"/>
            <a:ext cx="4646874" cy="4264383"/>
          </a:xfrm>
          <a:ln w="25400">
            <a:solidFill>
              <a:srgbClr val="038B30"/>
            </a:solidFill>
          </a:ln>
        </p:spPr>
      </p:pic>
    </p:spTree>
    <p:extLst>
      <p:ext uri="{BB962C8B-B14F-4D97-AF65-F5344CB8AC3E}">
        <p14:creationId xmlns:p14="http://schemas.microsoft.com/office/powerpoint/2010/main" val="394906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759" y="232883"/>
            <a:ext cx="5704998" cy="823912"/>
          </a:xfrm>
        </p:spPr>
        <p:txBody>
          <a:bodyPr>
            <a:normAutofit/>
          </a:bodyPr>
          <a:lstStyle/>
          <a:p>
            <a:r>
              <a:rPr lang="en-US" sz="3200" dirty="0"/>
              <a:t>What is vSAN 2-Node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3" y="1251568"/>
            <a:ext cx="7340750" cy="5461459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ROBO = Remote Office/Branch Office = </a:t>
            </a:r>
            <a:r>
              <a:rPr lang="en-US" sz="2600" dirty="0">
                <a:solidFill>
                  <a:srgbClr val="FFFF00"/>
                </a:solidFill>
              </a:rPr>
              <a:t>License type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When HA is required, but the VM count for a site is low</a:t>
            </a:r>
          </a:p>
          <a:p>
            <a:endParaRPr lang="en-US" sz="2600" dirty="0"/>
          </a:p>
          <a:p>
            <a:r>
              <a:rPr lang="en-US" sz="2600" dirty="0"/>
              <a:t>Less expensive alternative to other HA ROBO solutions</a:t>
            </a:r>
          </a:p>
          <a:p>
            <a:endParaRPr lang="en-US" sz="2600" dirty="0"/>
          </a:p>
          <a:p>
            <a:r>
              <a:rPr lang="en-US" sz="2600" dirty="0"/>
              <a:t>Requires witness host</a:t>
            </a:r>
          </a:p>
          <a:p>
            <a:endParaRPr lang="en-US" sz="2600" dirty="0"/>
          </a:p>
          <a:p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76310" y="2108200"/>
            <a:ext cx="3912568" cy="38501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grpSp>
        <p:nvGrpSpPr>
          <p:cNvPr id="13" name="Group 12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6E43C6DB-B451-41D5-A6C2-8D04090AE82E}"/>
              </a:ext>
            </a:extLst>
          </p:cNvPr>
          <p:cNvGrpSpPr/>
          <p:nvPr/>
        </p:nvGrpSpPr>
        <p:grpSpPr>
          <a:xfrm flipH="1">
            <a:off x="8085393" y="431081"/>
            <a:ext cx="3532725" cy="6138892"/>
            <a:chOff x="-220667" y="391887"/>
            <a:chExt cx="7905981" cy="63640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0E99A8-3487-4AB1-87BE-406F5D5CC445}"/>
                </a:ext>
              </a:extLst>
            </p:cNvPr>
            <p:cNvSpPr/>
            <p:nvPr userDrawn="1"/>
          </p:nvSpPr>
          <p:spPr>
            <a:xfrm>
              <a:off x="-220667" y="729344"/>
              <a:ext cx="7242196" cy="602658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39D42-E284-475A-9BD7-744ABCBAC463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062BF-E385-4988-B906-4643B28C4737}"/>
              </a:ext>
            </a:extLst>
          </p:cNvPr>
          <p:cNvSpPr/>
          <p:nvPr/>
        </p:nvSpPr>
        <p:spPr>
          <a:xfrm>
            <a:off x="8610456" y="899653"/>
            <a:ext cx="2889651" cy="505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E2DC6A9-7E18-4161-AB16-6A6C0FCDA6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8757475" y="2230569"/>
            <a:ext cx="2595611" cy="2562614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43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AF3D4F5-7CD5-42CB-9EC3-2E8AA27334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4416" r="24416"/>
          <a:stretch>
            <a:fillRect/>
          </a:stretch>
        </p:blipFill>
        <p:spPr>
          <a:xfrm>
            <a:off x="1" y="0"/>
            <a:ext cx="8593393" cy="6858000"/>
          </a:xfrm>
        </p:spPr>
      </p:pic>
      <p:grpSp>
        <p:nvGrpSpPr>
          <p:cNvPr id="31" name="Group 30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2802193" y="252563"/>
            <a:ext cx="8813090" cy="6077116"/>
            <a:chOff x="195929" y="391887"/>
            <a:chExt cx="7489385" cy="630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496115" y="625054"/>
              <a:ext cx="7002500" cy="606683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195929" y="764774"/>
              <a:ext cx="7085276" cy="5738565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095" y="822246"/>
            <a:ext cx="6830818" cy="573989"/>
          </a:xfrm>
        </p:spPr>
        <p:txBody>
          <a:bodyPr/>
          <a:lstStyle/>
          <a:p>
            <a:r>
              <a:rPr lang="en-US" cap="none" dirty="0"/>
              <a:t>Requirements | Hardware Compatibility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859" y="1578112"/>
            <a:ext cx="8192601" cy="4050847"/>
          </a:xfrm>
        </p:spPr>
        <p:txBody>
          <a:bodyPr>
            <a:noAutofit/>
          </a:bodyPr>
          <a:lstStyle/>
          <a:p>
            <a:r>
              <a:rPr lang="en-US" sz="2400" dirty="0"/>
              <a:t>vSAN leans heavily on hardware functionality</a:t>
            </a:r>
          </a:p>
          <a:p>
            <a:r>
              <a:rPr lang="en-US" sz="2400" dirty="0"/>
              <a:t>Use the </a:t>
            </a:r>
            <a:r>
              <a:rPr lang="en-US" sz="2400" dirty="0">
                <a:solidFill>
                  <a:srgbClr val="05D74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vSAN Hardware Compatibility List (HCL)</a:t>
            </a:r>
            <a:r>
              <a:rPr lang="en-US" sz="2400" dirty="0">
                <a:solidFill>
                  <a:srgbClr val="05D74D"/>
                </a:solidFill>
              </a:rPr>
              <a:t> </a:t>
            </a:r>
            <a:r>
              <a:rPr lang="en-US" sz="2400" dirty="0"/>
              <a:t>while planning</a:t>
            </a:r>
          </a:p>
          <a:p>
            <a:r>
              <a:rPr lang="en-US" sz="2400" dirty="0"/>
              <a:t>Other options:</a:t>
            </a:r>
          </a:p>
          <a:p>
            <a:pPr lvl="2"/>
            <a:r>
              <a:rPr lang="en-US" sz="2400" dirty="0" err="1"/>
              <a:t>VxRail</a:t>
            </a:r>
            <a:r>
              <a:rPr lang="en-US" sz="2400" dirty="0"/>
              <a:t> from Dell EMC is an appliance-type solution</a:t>
            </a:r>
          </a:p>
          <a:p>
            <a:pPr lvl="2"/>
            <a:r>
              <a:rPr lang="en-US" sz="2400" dirty="0"/>
              <a:t>Certified vSAN </a:t>
            </a:r>
            <a:r>
              <a:rPr lang="en-US" sz="2400" dirty="0" err="1"/>
              <a:t>ReadyNodes</a:t>
            </a:r>
            <a:r>
              <a:rPr lang="en-US" sz="2400" dirty="0"/>
              <a:t> from OEM partner of choice</a:t>
            </a:r>
          </a:p>
          <a:p>
            <a:r>
              <a:rPr lang="en-US" sz="2400" dirty="0"/>
              <a:t>NEW: </a:t>
            </a:r>
            <a:r>
              <a:rPr lang="en-US" sz="2400" dirty="0">
                <a:hlinkClick r:id="rId5"/>
              </a:rPr>
              <a:t>vSAN Hardware Compatibility Checker Fling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2421089-03CB-4A4C-8828-9C83F208C0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" r="31660" b="-248"/>
          <a:stretch/>
        </p:blipFill>
        <p:spPr>
          <a:xfrm>
            <a:off x="1" y="1"/>
            <a:ext cx="12192000" cy="6857999"/>
          </a:xfrm>
        </p:spPr>
      </p:pic>
      <p:grpSp>
        <p:nvGrpSpPr>
          <p:cNvPr id="31" name="Group 30" descr="Accent squares:  white open shape, shaded green block, and white block with text placeholder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1973177" y="252563"/>
            <a:ext cx="9576088" cy="6137860"/>
            <a:chOff x="252031" y="391887"/>
            <a:chExt cx="7433284" cy="63629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1" y="391887"/>
              <a:ext cx="7075714" cy="6362972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000" dirty="0"/>
                <a:t>Maximum of 500 </a:t>
              </a:r>
              <a:r>
                <a:rPr lang="en-US" sz="2000" dirty="0" err="1"/>
                <a:t>ms</a:t>
              </a:r>
              <a:r>
                <a:rPr lang="en-US" sz="2000" dirty="0"/>
                <a:t> latency is supported from hosting site to witness, but sub-200ms is recommended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000" dirty="0"/>
                <a:t>Witness bandwidth required is 2Mbps/1000 components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000" dirty="0"/>
                <a:t>Each host has a 9000 component maximum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sz="2000" dirty="0">
                  <a:hlinkClick r:id="rId5"/>
                </a:rPr>
                <a:t>Witness bandwidth won’t exceed 18 Mbps</a:t>
              </a:r>
              <a:endParaRPr lang="en-US" sz="1200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380" y="935117"/>
            <a:ext cx="6117771" cy="573989"/>
          </a:xfrm>
        </p:spPr>
        <p:txBody>
          <a:bodyPr/>
          <a:lstStyle/>
          <a:p>
            <a:r>
              <a:rPr lang="en-US" cap="none" dirty="0"/>
              <a:t>Requirements | Networking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DD02AE31-8023-40A2-B582-7EE987A4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36043"/>
              </p:ext>
            </p:extLst>
          </p:nvPr>
        </p:nvGraphicFramePr>
        <p:xfrm>
          <a:off x="4202981" y="1587954"/>
          <a:ext cx="6350567" cy="170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10">
                  <a:extLst>
                    <a:ext uri="{9D8B030D-6E8A-4147-A177-3AD203B41FA5}">
                      <a16:colId xmlns:a16="http://schemas.microsoft.com/office/drawing/2014/main" val="2201933746"/>
                    </a:ext>
                  </a:extLst>
                </a:gridCol>
                <a:gridCol w="3464057">
                  <a:extLst>
                    <a:ext uri="{9D8B030D-6E8A-4147-A177-3AD203B41FA5}">
                      <a16:colId xmlns:a16="http://schemas.microsoft.com/office/drawing/2014/main" val="1800531410"/>
                    </a:ext>
                  </a:extLst>
                </a:gridCol>
              </a:tblGrid>
              <a:tr h="42558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4938" marR="104938" marT="52469" marB="52469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Between Hosting Nodes</a:t>
                      </a:r>
                    </a:p>
                  </a:txBody>
                  <a:tcPr marL="104938" marR="104938" marT="52469" marB="52469"/>
                </a:tc>
                <a:extLst>
                  <a:ext uri="{0D108BD9-81ED-4DB2-BD59-A6C34878D82A}">
                    <a16:rowId xmlns:a16="http://schemas.microsoft.com/office/drawing/2014/main" val="1443692881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r>
                        <a:rPr lang="en-US" sz="2100" dirty="0"/>
                        <a:t>Max Latency</a:t>
                      </a:r>
                    </a:p>
                  </a:txBody>
                  <a:tcPr marL="104938" marR="104938" marT="52469" marB="52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 </a:t>
                      </a:r>
                      <a:r>
                        <a:rPr lang="en-US" sz="2100" dirty="0" err="1"/>
                        <a:t>ms</a:t>
                      </a:r>
                      <a:r>
                        <a:rPr lang="en-US" sz="2100" dirty="0"/>
                        <a:t> RTT</a:t>
                      </a:r>
                    </a:p>
                  </a:txBody>
                  <a:tcPr marL="104938" marR="104938" marT="52469" marB="52469"/>
                </a:tc>
                <a:extLst>
                  <a:ext uri="{0D108BD9-81ED-4DB2-BD59-A6C34878D82A}">
                    <a16:rowId xmlns:a16="http://schemas.microsoft.com/office/drawing/2014/main" val="208308065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r>
                        <a:rPr lang="en-US" sz="2100" dirty="0"/>
                        <a:t>Bandwidth (Hybrid)</a:t>
                      </a:r>
                    </a:p>
                  </a:txBody>
                  <a:tcPr marL="104938" marR="104938" marT="52469" marB="52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 Gbps</a:t>
                      </a:r>
                    </a:p>
                  </a:txBody>
                  <a:tcPr marL="104938" marR="104938" marT="52469" marB="52469"/>
                </a:tc>
                <a:extLst>
                  <a:ext uri="{0D108BD9-81ED-4DB2-BD59-A6C34878D82A}">
                    <a16:rowId xmlns:a16="http://schemas.microsoft.com/office/drawing/2014/main" val="113678764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r>
                        <a:rPr lang="en-US" sz="2100" dirty="0"/>
                        <a:t>Bandwidth (All-Flash)</a:t>
                      </a:r>
                    </a:p>
                  </a:txBody>
                  <a:tcPr marL="104938" marR="104938" marT="52469" marB="52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10 Gbps</a:t>
                      </a:r>
                    </a:p>
                  </a:txBody>
                  <a:tcPr marL="104938" marR="104938" marT="52469" marB="52469"/>
                </a:tc>
                <a:extLst>
                  <a:ext uri="{0D108BD9-81ED-4DB2-BD59-A6C34878D82A}">
                    <a16:rowId xmlns:a16="http://schemas.microsoft.com/office/drawing/2014/main" val="52756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9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01_Presentation_AS - v4.potx" id="{D7CDF393-FDD4-437B-B94C-496AC1500528}" vid="{96D15EC4-ADBA-4147-B6BF-A6EFEFEB87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Widescreen</PresentationFormat>
  <Paragraphs>2842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Bebas</vt:lpstr>
      <vt:lpstr>Calibri</vt:lpstr>
      <vt:lpstr>Consolas</vt:lpstr>
      <vt:lpstr>Gill Sans</vt:lpstr>
      <vt:lpstr>Wingdings</vt:lpstr>
      <vt:lpstr>Office Theme</vt:lpstr>
      <vt:lpstr>Lessons Learned While Deploying vSAN Two-Node Clusters</vt:lpstr>
      <vt:lpstr>Overview</vt:lpstr>
      <vt:lpstr>What is vSAN?</vt:lpstr>
      <vt:lpstr>Types Of vSAN Deployments</vt:lpstr>
      <vt:lpstr>Title</vt:lpstr>
      <vt:lpstr>Objects and Components</vt:lpstr>
      <vt:lpstr>Title</vt:lpstr>
      <vt:lpstr>Requirements | Hardware Compatibility</vt:lpstr>
      <vt:lpstr>Requirements | Networking</vt:lpstr>
      <vt:lpstr>vSphere and vSAN Versions</vt:lpstr>
      <vt:lpstr>Title</vt:lpstr>
      <vt:lpstr>Licensing Considerations</vt:lpstr>
      <vt:lpstr>Design | Limiting Factors</vt:lpstr>
      <vt:lpstr>Design | Capacity Planning</vt:lpstr>
      <vt:lpstr>Design | Hardware Considerations</vt:lpstr>
      <vt:lpstr>Design | Networking Approach</vt:lpstr>
      <vt:lpstr>Build Summary</vt:lpstr>
      <vt:lpstr>Host Configuration</vt:lpstr>
      <vt:lpstr>Title</vt:lpstr>
      <vt:lpstr>Title</vt:lpstr>
      <vt:lpstr>Title</vt:lpstr>
      <vt:lpstr>Witness Deployment</vt:lpstr>
      <vt:lpstr>vSAN Cluster Creation</vt:lpstr>
      <vt:lpstr>Required Extra Step for Direct-Connect Clusters</vt:lpstr>
      <vt:lpstr>Title</vt:lpstr>
      <vt:lpstr>vSAN Health Check</vt:lpstr>
      <vt:lpstr>PowerPoint Presentation</vt:lpstr>
      <vt:lpstr>Title</vt:lpstr>
      <vt:lpstr>Title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2019-03-20T16:44:00Z</dcterms:created>
  <dcterms:modified xsi:type="dcterms:W3CDTF">2019-04-09T13:36:50Z</dcterms:modified>
</cp:coreProperties>
</file>